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8" r:id="rId2"/>
    <p:sldId id="292" r:id="rId3"/>
    <p:sldId id="387" r:id="rId4"/>
    <p:sldId id="258" r:id="rId5"/>
    <p:sldId id="369" r:id="rId6"/>
    <p:sldId id="388" r:id="rId7"/>
    <p:sldId id="389" r:id="rId8"/>
    <p:sldId id="390" r:id="rId9"/>
    <p:sldId id="391" r:id="rId10"/>
    <p:sldId id="395" r:id="rId11"/>
    <p:sldId id="392" r:id="rId12"/>
    <p:sldId id="393" r:id="rId13"/>
    <p:sldId id="396" r:id="rId14"/>
    <p:sldId id="394" r:id="rId15"/>
    <p:sldId id="365" r:id="rId16"/>
    <p:sldId id="386" r:id="rId17"/>
    <p:sldId id="3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94" d="100"/>
          <a:sy n="94"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10/2/2025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10/2/2025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1124-F91A-D516-56B3-DF4BDA32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03ACE-A581-D1B0-D227-05E4B03F226C}"/>
              </a:ext>
            </a:extLst>
          </p:cNvPr>
          <p:cNvSpPr>
            <a:spLocks noGrp="1"/>
          </p:cNvSpPr>
          <p:nvPr>
            <p:ph type="title"/>
          </p:nvPr>
        </p:nvSpPr>
        <p:spPr/>
        <p:txBody>
          <a:bodyPr/>
          <a:lstStyle/>
          <a:p>
            <a:r>
              <a:rPr lang="en-US" dirty="0"/>
              <a:t>7.4 Checked vs. Unchecked Exceptions</a:t>
            </a:r>
          </a:p>
        </p:txBody>
      </p:sp>
      <p:pic>
        <p:nvPicPr>
          <p:cNvPr id="4" name="Picture 3">
            <a:extLst>
              <a:ext uri="{FF2B5EF4-FFF2-40B4-BE49-F238E27FC236}">
                <a16:creationId xmlns:a16="http://schemas.microsoft.com/office/drawing/2014/main" id="{32B664AC-63FB-C079-AFEB-694C7D4963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0C89EA91-513F-C718-A5C5-C13C18170B59}"/>
              </a:ext>
            </a:extLst>
          </p:cNvPr>
          <p:cNvSpPr>
            <a:spLocks noGrp="1"/>
          </p:cNvSpPr>
          <p:nvPr>
            <p:ph idx="1"/>
          </p:nvPr>
        </p:nvSpPr>
        <p:spPr/>
        <p:txBody>
          <a:bodyPr>
            <a:normAutofit fontScale="92500" lnSpcReduction="10000"/>
          </a:bodyPr>
          <a:lstStyle/>
          <a:p>
            <a:r>
              <a:rPr lang="en-US" dirty="0"/>
              <a:t>Throws an exception</a:t>
            </a:r>
          </a:p>
          <a:p>
            <a:pPr lvl="1">
              <a:buFont typeface="Courier New" panose="02070309020205020404" pitchFamily="49" charset="0"/>
              <a:buChar char="o"/>
            </a:pPr>
            <a:r>
              <a:rPr lang="en-US" dirty="0"/>
              <a:t>A method executes code that either explicitly uses the throw keyword or calls another method that might throw an exception</a:t>
            </a:r>
          </a:p>
          <a:p>
            <a:pPr lvl="1">
              <a:buFont typeface="Courier New" panose="02070309020205020404" pitchFamily="49" charset="0"/>
              <a:buChar char="o"/>
            </a:pPr>
            <a:r>
              <a:rPr lang="en-US" dirty="0"/>
              <a:t>If the exception is a checked exception (e.g., </a:t>
            </a:r>
            <a:r>
              <a:rPr lang="en-US" dirty="0" err="1"/>
              <a:t>IOException</a:t>
            </a:r>
            <a:r>
              <a:rPr lang="en-US" dirty="0"/>
              <a:t>), the method must either handle it with a try-catch block or declare that it throws the exception using the throws keyword in its method signature. If a method does neither for a checked exception, the code will not compile.</a:t>
            </a:r>
          </a:p>
          <a:p>
            <a:pPr lvl="1">
              <a:buFont typeface="Courier New" panose="02070309020205020404" pitchFamily="49" charset="0"/>
              <a:buChar char="o"/>
            </a:pPr>
            <a:r>
              <a:rPr lang="en-US" dirty="0"/>
              <a:t>If the exception is an unchecked exception (a </a:t>
            </a:r>
            <a:r>
              <a:rPr lang="en-US" dirty="0" err="1"/>
              <a:t>RuntimeException</a:t>
            </a:r>
            <a:r>
              <a:rPr lang="en-US" dirty="0"/>
              <a:t>), the method is not required to handle it or declare it.</a:t>
            </a:r>
          </a:p>
          <a:p>
            <a:pPr lvl="1">
              <a:buFont typeface="Courier New" panose="02070309020205020404" pitchFamily="49" charset="0"/>
              <a:buChar char="o"/>
            </a:pPr>
            <a:r>
              <a:rPr lang="en-US" dirty="0"/>
              <a:t>If an exception (checked or unchecked) is thrown and not caught anywhere in the current method's execution stack, it propagates up to the calling method.</a:t>
            </a:r>
          </a:p>
          <a:p>
            <a:pPr lvl="1">
              <a:buFont typeface="Courier New" panose="02070309020205020404" pitchFamily="49" charset="0"/>
              <a:buChar char="o"/>
            </a:pPr>
            <a:r>
              <a:rPr lang="en-US" dirty="0"/>
              <a:t>If the exception reaches the main method and is still uncaught, the program terminates, and an error message (a stack trace) is printed to the console.</a:t>
            </a:r>
          </a:p>
        </p:txBody>
      </p:sp>
    </p:spTree>
    <p:extLst>
      <p:ext uri="{BB962C8B-B14F-4D97-AF65-F5344CB8AC3E}">
        <p14:creationId xmlns:p14="http://schemas.microsoft.com/office/powerpoint/2010/main" val="1963619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99655-8B83-3871-DFC3-DD6FDC33B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6269E-117D-B65A-3225-CFFD234CFDDD}"/>
              </a:ext>
            </a:extLst>
          </p:cNvPr>
          <p:cNvSpPr>
            <a:spLocks noGrp="1"/>
          </p:cNvSpPr>
          <p:nvPr>
            <p:ph type="title"/>
          </p:nvPr>
        </p:nvSpPr>
        <p:spPr/>
        <p:txBody>
          <a:bodyPr/>
          <a:lstStyle/>
          <a:p>
            <a:r>
              <a:rPr lang="en-US" dirty="0"/>
              <a:t>7.4 Checked vs. Unchecked Exceptions</a:t>
            </a:r>
          </a:p>
        </p:txBody>
      </p:sp>
      <p:pic>
        <p:nvPicPr>
          <p:cNvPr id="4" name="Picture 3">
            <a:extLst>
              <a:ext uri="{FF2B5EF4-FFF2-40B4-BE49-F238E27FC236}">
                <a16:creationId xmlns:a16="http://schemas.microsoft.com/office/drawing/2014/main" id="{40F4370B-EF0E-2A99-8B9C-6F07F7FD0B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48213787-8AB6-2CEB-7231-1D533F77E159}"/>
              </a:ext>
            </a:extLst>
          </p:cNvPr>
          <p:cNvSpPr>
            <a:spLocks noGrp="1"/>
          </p:cNvSpPr>
          <p:nvPr>
            <p:ph idx="1"/>
          </p:nvPr>
        </p:nvSpPr>
        <p:spPr/>
        <p:txBody>
          <a:bodyPr/>
          <a:lstStyle/>
          <a:p>
            <a:r>
              <a:rPr lang="en-US" dirty="0"/>
              <a:t>Unchecked Exceptions are not required to be handled</a:t>
            </a:r>
          </a:p>
          <a:p>
            <a:r>
              <a:rPr lang="en-US" dirty="0"/>
              <a:t>Checked Exceptions must be handled</a:t>
            </a:r>
          </a:p>
          <a:p>
            <a:r>
              <a:rPr lang="en-US" dirty="0"/>
              <a:t>Handling Checked Exceptions</a:t>
            </a:r>
          </a:p>
          <a:p>
            <a:pPr lvl="1">
              <a:buFont typeface="Courier New" panose="02070309020205020404" pitchFamily="49" charset="0"/>
              <a:buChar char="o"/>
            </a:pPr>
            <a:r>
              <a:rPr lang="en-US" dirty="0"/>
              <a:t>If a program could throw a checked exception, the program must put the potentially problematic code within a try-catch(-finally) block and handle the checked exception</a:t>
            </a:r>
          </a:p>
          <a:p>
            <a:pPr lvl="1">
              <a:buFont typeface="Courier New" panose="02070309020205020404" pitchFamily="49" charset="0"/>
              <a:buChar char="o"/>
            </a:pPr>
            <a:r>
              <a:rPr lang="en-US" dirty="0"/>
              <a:t>if the program does not catch and handle the checked exception, the programmer must declare the exception, usually in the method header</a:t>
            </a:r>
          </a:p>
        </p:txBody>
      </p:sp>
    </p:spTree>
    <p:extLst>
      <p:ext uri="{BB962C8B-B14F-4D97-AF65-F5344CB8AC3E}">
        <p14:creationId xmlns:p14="http://schemas.microsoft.com/office/powerpoint/2010/main" val="290895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DA002-FAB8-D374-199C-D5B2F0E70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9B40E-D138-C7CF-AC50-E746A17243E2}"/>
              </a:ext>
            </a:extLst>
          </p:cNvPr>
          <p:cNvSpPr>
            <a:spLocks noGrp="1"/>
          </p:cNvSpPr>
          <p:nvPr>
            <p:ph type="title"/>
          </p:nvPr>
        </p:nvSpPr>
        <p:spPr/>
        <p:txBody>
          <a:bodyPr/>
          <a:lstStyle/>
          <a:p>
            <a:r>
              <a:rPr lang="en-US" dirty="0"/>
              <a:t>7.4 Checked vs. Unchecked Exceptions</a:t>
            </a:r>
          </a:p>
        </p:txBody>
      </p:sp>
      <p:pic>
        <p:nvPicPr>
          <p:cNvPr id="4" name="Picture 3">
            <a:extLst>
              <a:ext uri="{FF2B5EF4-FFF2-40B4-BE49-F238E27FC236}">
                <a16:creationId xmlns:a16="http://schemas.microsoft.com/office/drawing/2014/main" id="{D773F98D-C7CB-ED63-5256-111B8BD9F2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2B874962-80C5-1815-5E82-0F38CEB9F9AB}"/>
              </a:ext>
            </a:extLst>
          </p:cNvPr>
          <p:cNvSpPr>
            <a:spLocks noGrp="1"/>
          </p:cNvSpPr>
          <p:nvPr>
            <p:ph idx="1"/>
          </p:nvPr>
        </p:nvSpPr>
        <p:spPr/>
        <p:txBody>
          <a:bodyPr/>
          <a:lstStyle/>
          <a:p>
            <a:r>
              <a:rPr lang="en-US" dirty="0"/>
              <a:t>Declaring Checked Exceptions</a:t>
            </a:r>
          </a:p>
          <a:p>
            <a:endParaRPr lang="en-US" dirty="0"/>
          </a:p>
        </p:txBody>
      </p:sp>
      <p:pic>
        <p:nvPicPr>
          <p:cNvPr id="6" name="Picture 5">
            <a:extLst>
              <a:ext uri="{FF2B5EF4-FFF2-40B4-BE49-F238E27FC236}">
                <a16:creationId xmlns:a16="http://schemas.microsoft.com/office/drawing/2014/main" id="{A3C4FDB7-3073-73EA-F35D-F4A21FC3D9A5}"/>
              </a:ext>
            </a:extLst>
          </p:cNvPr>
          <p:cNvPicPr>
            <a:picLocks noChangeAspect="1"/>
          </p:cNvPicPr>
          <p:nvPr/>
        </p:nvPicPr>
        <p:blipFill>
          <a:blip r:embed="rId3"/>
          <a:stretch>
            <a:fillRect/>
          </a:stretch>
        </p:blipFill>
        <p:spPr>
          <a:xfrm>
            <a:off x="1046467" y="2381088"/>
            <a:ext cx="6372826" cy="1743872"/>
          </a:xfrm>
          <a:prstGeom prst="rect">
            <a:avLst/>
          </a:prstGeom>
        </p:spPr>
      </p:pic>
    </p:spTree>
    <p:extLst>
      <p:ext uri="{BB962C8B-B14F-4D97-AF65-F5344CB8AC3E}">
        <p14:creationId xmlns:p14="http://schemas.microsoft.com/office/powerpoint/2010/main" val="15261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F7D0E-7EB5-EC31-B0F6-7BC18B0FA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A5EC4-7900-88C3-2C34-38AE85B7E68F}"/>
              </a:ext>
            </a:extLst>
          </p:cNvPr>
          <p:cNvSpPr>
            <a:spLocks noGrp="1"/>
          </p:cNvSpPr>
          <p:nvPr>
            <p:ph type="title"/>
          </p:nvPr>
        </p:nvSpPr>
        <p:spPr/>
        <p:txBody>
          <a:bodyPr/>
          <a:lstStyle/>
          <a:p>
            <a:r>
              <a:rPr lang="en-US" dirty="0"/>
              <a:t>7.4 Checked vs. Unchecked Exceptions</a:t>
            </a:r>
          </a:p>
        </p:txBody>
      </p:sp>
      <p:pic>
        <p:nvPicPr>
          <p:cNvPr id="4" name="Picture 3">
            <a:extLst>
              <a:ext uri="{FF2B5EF4-FFF2-40B4-BE49-F238E27FC236}">
                <a16:creationId xmlns:a16="http://schemas.microsoft.com/office/drawing/2014/main" id="{FFDFFCD8-B27A-57FE-DA46-608158BA76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4">
            <a:extLst>
              <a:ext uri="{FF2B5EF4-FFF2-40B4-BE49-F238E27FC236}">
                <a16:creationId xmlns:a16="http://schemas.microsoft.com/office/drawing/2014/main" id="{3EA11DFD-7019-94FD-DA17-BA626B335885}"/>
              </a:ext>
            </a:extLst>
          </p:cNvPr>
          <p:cNvSpPr>
            <a:spLocks noGrp="1"/>
          </p:cNvSpPr>
          <p:nvPr>
            <p:ph idx="1"/>
          </p:nvPr>
        </p:nvSpPr>
        <p:spPr/>
        <p:txBody>
          <a:bodyPr>
            <a:normAutofit/>
          </a:bodyPr>
          <a:lstStyle/>
          <a:p>
            <a:r>
              <a:rPr lang="en-US" dirty="0"/>
              <a:t>The benefit of declaring checked exceptions in the method header and handling the exceptions in the main() method (or some other method that invokes methods with declared exceptions): </a:t>
            </a:r>
          </a:p>
          <a:p>
            <a:pPr lvl="1">
              <a:buFont typeface="Courier New" panose="02070309020205020404" pitchFamily="49" charset="0"/>
              <a:buChar char="o"/>
            </a:pPr>
            <a:r>
              <a:rPr lang="en-US"/>
              <a:t>separate </a:t>
            </a:r>
            <a:r>
              <a:rPr lang="en-US" dirty="0"/>
              <a:t>task code from </a:t>
            </a:r>
            <a:r>
              <a:rPr lang="en-US"/>
              <a:t>error-handling code</a:t>
            </a:r>
            <a:endParaRPr lang="en-US" dirty="0"/>
          </a:p>
        </p:txBody>
      </p:sp>
    </p:spTree>
    <p:extLst>
      <p:ext uri="{BB962C8B-B14F-4D97-AF65-F5344CB8AC3E}">
        <p14:creationId xmlns:p14="http://schemas.microsoft.com/office/powerpoint/2010/main" val="3086889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932-4438-D22A-6053-036BA1EEB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533C4-57D7-15DC-6098-61BFA80037D8}"/>
              </a:ext>
            </a:extLst>
          </p:cNvPr>
          <p:cNvSpPr>
            <a:spLocks noGrp="1"/>
          </p:cNvSpPr>
          <p:nvPr>
            <p:ph type="title"/>
          </p:nvPr>
        </p:nvSpPr>
        <p:spPr/>
        <p:txBody>
          <a:bodyPr/>
          <a:lstStyle/>
          <a:p>
            <a:r>
              <a:rPr lang="en-US" dirty="0"/>
              <a:t>7.4 Checked vs. Unchecked Exceptions</a:t>
            </a:r>
          </a:p>
        </p:txBody>
      </p:sp>
      <p:pic>
        <p:nvPicPr>
          <p:cNvPr id="4" name="Picture 3">
            <a:extLst>
              <a:ext uri="{FF2B5EF4-FFF2-40B4-BE49-F238E27FC236}">
                <a16:creationId xmlns:a16="http://schemas.microsoft.com/office/drawing/2014/main" id="{0EC53406-8CB6-5D28-F7A4-EDA8BD7BEA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Content Placeholder 6">
            <a:extLst>
              <a:ext uri="{FF2B5EF4-FFF2-40B4-BE49-F238E27FC236}">
                <a16:creationId xmlns:a16="http://schemas.microsoft.com/office/drawing/2014/main" id="{592E9409-487B-7161-84E8-42EF1CB8D899}"/>
              </a:ext>
            </a:extLst>
          </p:cNvPr>
          <p:cNvPicPr>
            <a:picLocks noGrp="1" noChangeAspect="1"/>
          </p:cNvPicPr>
          <p:nvPr>
            <p:ph idx="1"/>
          </p:nvPr>
        </p:nvPicPr>
        <p:blipFill>
          <a:blip r:embed="rId3"/>
          <a:stretch>
            <a:fillRect/>
          </a:stretch>
        </p:blipFill>
        <p:spPr>
          <a:xfrm>
            <a:off x="1744147" y="1820134"/>
            <a:ext cx="7877373" cy="3852290"/>
          </a:xfrm>
          <a:prstGeom prst="rect">
            <a:avLst/>
          </a:prstGeom>
        </p:spPr>
      </p:pic>
    </p:spTree>
    <p:extLst>
      <p:ext uri="{BB962C8B-B14F-4D97-AF65-F5344CB8AC3E}">
        <p14:creationId xmlns:p14="http://schemas.microsoft.com/office/powerpoint/2010/main" val="2009575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392E1A0-8478-B6B4-22FC-B8354227234A}"/>
              </a:ext>
            </a:extLst>
          </p:cNvPr>
          <p:cNvPicPr>
            <a:picLocks noChangeAspect="1"/>
          </p:cNvPicPr>
          <p:nvPr/>
        </p:nvPicPr>
        <p:blipFill>
          <a:blip r:embed="rId2">
            <a:extLst>
              <a:ext uri="{28A0092B-C50C-407E-A947-70E740481C1C}">
                <a14:useLocalDpi xmlns:a14="http://schemas.microsoft.com/office/drawing/2010/main" val="0"/>
              </a:ext>
            </a:extLst>
          </a:blip>
          <a:srcRect t="9" b="9"/>
          <a:stretch/>
        </p:blipFill>
        <p:spPr>
          <a:xfrm>
            <a:off x="20" y="1282"/>
            <a:ext cx="12191980" cy="6856718"/>
          </a:xfrm>
          <a:prstGeom prst="rect">
            <a:avLst/>
          </a:prstGeom>
        </p:spPr>
      </p:pic>
    </p:spTree>
    <p:extLst>
      <p:ext uri="{BB962C8B-B14F-4D97-AF65-F5344CB8AC3E}">
        <p14:creationId xmlns:p14="http://schemas.microsoft.com/office/powerpoint/2010/main" val="155341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A070E2-0B66-D4A7-F70A-B70C45567961}"/>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DA48AB8-855A-F15B-B2CE-A416DAA3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85A8E39-C6B3-5DE5-1AA9-0FB4B565E77B}"/>
              </a:ext>
            </a:extLst>
          </p:cNvPr>
          <p:cNvPicPr>
            <a:picLocks noChangeAspect="1"/>
          </p:cNvPicPr>
          <p:nvPr/>
        </p:nvPicPr>
        <p:blipFill>
          <a:blip r:embed="rId2">
            <a:extLst>
              <a:ext uri="{28A0092B-C50C-407E-A947-70E740481C1C}">
                <a14:useLocalDpi xmlns:a14="http://schemas.microsoft.com/office/drawing/2010/main" val="0"/>
              </a:ext>
            </a:extLst>
          </a:blip>
          <a:srcRect t="64" b="64"/>
          <a:stretch/>
        </p:blipFill>
        <p:spPr>
          <a:xfrm>
            <a:off x="20" y="1282"/>
            <a:ext cx="12191980" cy="6856718"/>
          </a:xfrm>
          <a:prstGeom prst="rect">
            <a:avLst/>
          </a:prstGeom>
        </p:spPr>
      </p:pic>
    </p:spTree>
    <p:extLst>
      <p:ext uri="{BB962C8B-B14F-4D97-AF65-F5344CB8AC3E}">
        <p14:creationId xmlns:p14="http://schemas.microsoft.com/office/powerpoint/2010/main" val="365360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2B14-7FBD-72EA-E245-B5B839001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CE0D3-8972-8285-245F-AB5E9CE42298}"/>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00921490-DC67-4239-C0A3-CA69DF741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05E7F74E-D8B9-181F-53C1-C7A491D7817D}"/>
              </a:ext>
            </a:extLst>
          </p:cNvPr>
          <p:cNvSpPr>
            <a:spLocks noGrp="1"/>
          </p:cNvSpPr>
          <p:nvPr>
            <p:ph idx="1"/>
          </p:nvPr>
        </p:nvSpPr>
        <p:spPr>
          <a:xfrm>
            <a:off x="871927" y="1599565"/>
            <a:ext cx="10515600" cy="4351338"/>
          </a:xfrm>
        </p:spPr>
        <p:txBody>
          <a:bodyPr/>
          <a:lstStyle/>
          <a:p>
            <a:r>
              <a:rPr lang="en-US" dirty="0"/>
              <a:t>Answer</a:t>
            </a:r>
            <a:r>
              <a:rPr lang="en-US"/>
              <a:t>: Badlands National </a:t>
            </a:r>
            <a:r>
              <a:rPr lang="en-US" dirty="0"/>
              <a:t>P</a:t>
            </a:r>
            <a:r>
              <a:rPr lang="en-US"/>
              <a:t>ark</a:t>
            </a:r>
            <a:endParaRPr lang="en-US" dirty="0"/>
          </a:p>
        </p:txBody>
      </p:sp>
    </p:spTree>
    <p:extLst>
      <p:ext uri="{BB962C8B-B14F-4D97-AF65-F5344CB8AC3E}">
        <p14:creationId xmlns:p14="http://schemas.microsoft.com/office/powerpoint/2010/main" val="245952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9891" b="9891"/>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7 Exceptions</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9891" b="9891"/>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7 Exceptions</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4154984"/>
          </a:xfrm>
          <a:prstGeom prst="rect">
            <a:avLst/>
          </a:prstGeom>
          <a:noFill/>
        </p:spPr>
        <p:txBody>
          <a:bodyPr wrap="square" rtlCol="0">
            <a:spAutoFit/>
          </a:bodyPr>
          <a:lstStyle/>
          <a:p>
            <a:pPr marL="285750" lvl="0" indent="-285750">
              <a:buFont typeface="Aptos" panose="020B0004020202020204" pitchFamily="34" charset="0"/>
              <a:buChar char="–"/>
            </a:pPr>
            <a:r>
              <a:rPr lang="en-US" sz="2400" dirty="0"/>
              <a:t>Defining and recognizing exceptions</a:t>
            </a:r>
          </a:p>
          <a:p>
            <a:pPr marL="285750" lvl="0" indent="-285750">
              <a:buFont typeface="Aptos" panose="020B0004020202020204" pitchFamily="34" charset="0"/>
              <a:buChar char="–"/>
            </a:pPr>
            <a:r>
              <a:rPr lang="en-US" sz="2400" dirty="0"/>
              <a:t>Handling exceptions with a try-catch(-finally) block</a:t>
            </a:r>
          </a:p>
          <a:p>
            <a:pPr marL="285750" lvl="0" indent="-285750">
              <a:buFont typeface="Aptos" panose="020B0004020202020204" pitchFamily="34" charset="0"/>
              <a:buChar char="–"/>
            </a:pPr>
            <a:r>
              <a:rPr lang="en-US" sz="2400" dirty="0"/>
              <a:t>Understanding the Java exception class hierarchy</a:t>
            </a:r>
          </a:p>
          <a:p>
            <a:pPr marL="285750" lvl="0" indent="-285750">
              <a:buFont typeface="Aptos" panose="020B0004020202020204" pitchFamily="34" charset="0"/>
              <a:buChar char="–"/>
            </a:pPr>
            <a:r>
              <a:rPr lang="en-US" sz="2400" dirty="0"/>
              <a:t>Differentiating between checked and unchecked exceptions</a:t>
            </a:r>
          </a:p>
          <a:p>
            <a:pPr marL="800100" lvl="1" indent="-342900">
              <a:buFont typeface="Courier New" panose="02070309020205020404" pitchFamily="49" charset="0"/>
              <a:buChar char="o"/>
            </a:pPr>
            <a:r>
              <a:rPr lang="en-US" sz="2400" dirty="0"/>
              <a:t>Handling checked exceptions within a method</a:t>
            </a:r>
          </a:p>
          <a:p>
            <a:pPr marL="800100" lvl="1" indent="-342900">
              <a:buFont typeface="Courier New" panose="02070309020205020404" pitchFamily="49" charset="0"/>
              <a:buChar char="o"/>
            </a:pPr>
            <a:r>
              <a:rPr lang="en-US" sz="2400" dirty="0"/>
              <a:t>Declaring checked exceptions for other methods to handle</a:t>
            </a:r>
          </a:p>
          <a:p>
            <a:pPr marL="285750" lvl="0" indent="-285750">
              <a:buFont typeface="Aptos" panose="020B0004020202020204" pitchFamily="34" charset="0"/>
              <a:buChar char="–"/>
            </a:pPr>
            <a:r>
              <a:rPr lang="en-US" sz="2400" dirty="0"/>
              <a:t>Using chained exceptions (available on the supplemental website)</a:t>
            </a:r>
          </a:p>
          <a:p>
            <a:pPr marL="285750" lvl="0" indent="-285750">
              <a:buFont typeface="Aptos" panose="020B0004020202020204" pitchFamily="34" charset="0"/>
              <a:buChar char="–"/>
            </a:pPr>
            <a:r>
              <a:rPr lang="en-US" sz="2400" dirty="0"/>
              <a:t>Creating customized exceptions (available on the supplemental website) </a:t>
            </a:r>
          </a:p>
          <a:p>
            <a:pPr marL="285750" lvl="0" indent="-285750">
              <a:buFont typeface="Aptos" panose="020B0004020202020204" pitchFamily="34" charset="0"/>
              <a:buChar char="–"/>
            </a:pPr>
            <a:r>
              <a:rPr lang="en-US" sz="2400" dirty="0"/>
              <a:t>More on Java Secure Coding Guidelines (available on the supplemental website)</a:t>
            </a:r>
          </a:p>
          <a:p>
            <a:pPr marL="285750" lvl="0" indent="-285750">
              <a:buFont typeface="Aptos" panose="020B0004020202020204" pitchFamily="34" charset="0"/>
              <a:buChar char="–"/>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7.1 What is an Exception?</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9" y="1825626"/>
            <a:ext cx="10461171" cy="4026534"/>
          </a:xfrm>
        </p:spPr>
        <p:txBody>
          <a:bodyPr>
            <a:normAutofit/>
          </a:bodyPr>
          <a:lstStyle/>
          <a:p>
            <a:r>
              <a:rPr lang="en-US" dirty="0"/>
              <a:t>a run-time issue that disrupts the normal flow of program execution</a:t>
            </a:r>
          </a:p>
          <a:p>
            <a:pPr lvl="1">
              <a:buFont typeface="Courier New" panose="02070309020205020404" pitchFamily="49" charset="0"/>
              <a:buChar char="o"/>
            </a:pPr>
            <a:r>
              <a:rPr lang="en-US" dirty="0"/>
              <a:t>Performing condition checks in a program can prevent exceptions from occurring. However, more complex programs may have many potential error conditions, and individually checking for each condition can be impractical. The best way to handle abnormal conditions in these cases is to apply the principles of exception handling. </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5C61-6783-3008-2577-117266D69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B6B87-D166-03FC-4578-414F4E97C472}"/>
              </a:ext>
            </a:extLst>
          </p:cNvPr>
          <p:cNvSpPr>
            <a:spLocks noGrp="1"/>
          </p:cNvSpPr>
          <p:nvPr>
            <p:ph type="title"/>
          </p:nvPr>
        </p:nvSpPr>
        <p:spPr/>
        <p:txBody>
          <a:bodyPr/>
          <a:lstStyle/>
          <a:p>
            <a:r>
              <a:rPr lang="en-US" dirty="0"/>
              <a:t>7.2 Exception Handling</a:t>
            </a:r>
          </a:p>
        </p:txBody>
      </p:sp>
      <p:sp>
        <p:nvSpPr>
          <p:cNvPr id="3" name="Content Placeholder 2">
            <a:extLst>
              <a:ext uri="{FF2B5EF4-FFF2-40B4-BE49-F238E27FC236}">
                <a16:creationId xmlns:a16="http://schemas.microsoft.com/office/drawing/2014/main" id="{3E5774EB-6A98-284E-D4BD-7EFCBFF458BA}"/>
              </a:ext>
            </a:extLst>
          </p:cNvPr>
          <p:cNvSpPr>
            <a:spLocks noGrp="1"/>
          </p:cNvSpPr>
          <p:nvPr>
            <p:ph idx="1"/>
          </p:nvPr>
        </p:nvSpPr>
        <p:spPr>
          <a:xfrm>
            <a:off x="838199" y="1825626"/>
            <a:ext cx="10461171" cy="4026534"/>
          </a:xfrm>
        </p:spPr>
        <p:txBody>
          <a:bodyPr>
            <a:normAutofit/>
          </a:bodyPr>
          <a:lstStyle/>
          <a:p>
            <a:r>
              <a:rPr lang="en-US" dirty="0"/>
              <a:t>surround the code that might cause issues with a try-catch block</a:t>
            </a:r>
          </a:p>
        </p:txBody>
      </p:sp>
      <p:pic>
        <p:nvPicPr>
          <p:cNvPr id="4" name="Picture 3">
            <a:extLst>
              <a:ext uri="{FF2B5EF4-FFF2-40B4-BE49-F238E27FC236}">
                <a16:creationId xmlns:a16="http://schemas.microsoft.com/office/drawing/2014/main" id="{AE45CAB0-3C7D-5BAA-18AA-4FFDFD189E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Picture 7">
            <a:extLst>
              <a:ext uri="{FF2B5EF4-FFF2-40B4-BE49-F238E27FC236}">
                <a16:creationId xmlns:a16="http://schemas.microsoft.com/office/drawing/2014/main" id="{5E53E985-E4DA-14EF-A5A1-A12782400D02}"/>
              </a:ext>
            </a:extLst>
          </p:cNvPr>
          <p:cNvPicPr>
            <a:picLocks noChangeAspect="1"/>
          </p:cNvPicPr>
          <p:nvPr/>
        </p:nvPicPr>
        <p:blipFill>
          <a:blip r:embed="rId3"/>
          <a:stretch>
            <a:fillRect/>
          </a:stretch>
        </p:blipFill>
        <p:spPr>
          <a:xfrm>
            <a:off x="1088291" y="2395244"/>
            <a:ext cx="6916555" cy="3019904"/>
          </a:xfrm>
          <a:prstGeom prst="rect">
            <a:avLst/>
          </a:prstGeom>
        </p:spPr>
      </p:pic>
    </p:spTree>
    <p:extLst>
      <p:ext uri="{BB962C8B-B14F-4D97-AF65-F5344CB8AC3E}">
        <p14:creationId xmlns:p14="http://schemas.microsoft.com/office/powerpoint/2010/main" val="323269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DD2C-9622-0ABF-CF93-BED4E1248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8B146-C91A-2C1B-AADA-A4F5B70116D5}"/>
              </a:ext>
            </a:extLst>
          </p:cNvPr>
          <p:cNvSpPr>
            <a:spLocks noGrp="1"/>
          </p:cNvSpPr>
          <p:nvPr>
            <p:ph type="title"/>
          </p:nvPr>
        </p:nvSpPr>
        <p:spPr/>
        <p:txBody>
          <a:bodyPr/>
          <a:lstStyle/>
          <a:p>
            <a:r>
              <a:rPr lang="en-US" dirty="0"/>
              <a:t>7.3 Java Exception Class Hierarchy</a:t>
            </a:r>
          </a:p>
        </p:txBody>
      </p:sp>
      <p:sp>
        <p:nvSpPr>
          <p:cNvPr id="3" name="Content Placeholder 2">
            <a:extLst>
              <a:ext uri="{FF2B5EF4-FFF2-40B4-BE49-F238E27FC236}">
                <a16:creationId xmlns:a16="http://schemas.microsoft.com/office/drawing/2014/main" id="{5799D935-3107-8215-2DBE-DB0A0D05B482}"/>
              </a:ext>
            </a:extLst>
          </p:cNvPr>
          <p:cNvSpPr>
            <a:spLocks noGrp="1"/>
          </p:cNvSpPr>
          <p:nvPr>
            <p:ph idx="1"/>
          </p:nvPr>
        </p:nvSpPr>
        <p:spPr>
          <a:xfrm>
            <a:off x="838199" y="1825626"/>
            <a:ext cx="10461171" cy="4026534"/>
          </a:xfrm>
        </p:spPr>
        <p:txBody>
          <a:bodyPr>
            <a:normAutofit lnSpcReduction="10000"/>
          </a:bodyPr>
          <a:lstStyle/>
          <a:p>
            <a:r>
              <a:rPr lang="en-US" dirty="0"/>
              <a:t>All exceptions are also objects</a:t>
            </a:r>
          </a:p>
          <a:p>
            <a:r>
              <a:rPr lang="en-US" dirty="0"/>
              <a:t>the superclass of all exceptions is Throwable</a:t>
            </a:r>
          </a:p>
          <a:p>
            <a:pPr lvl="1">
              <a:buFont typeface="Courier New" panose="02070309020205020404" pitchFamily="49" charset="0"/>
              <a:buChar char="o"/>
            </a:pPr>
            <a:r>
              <a:rPr lang="en-US" dirty="0"/>
              <a:t>the parameters to the catch blocks of a try-catch(-finally) block are all subtypes of Throwable</a:t>
            </a:r>
          </a:p>
          <a:p>
            <a:r>
              <a:rPr lang="en-US" dirty="0"/>
              <a:t>The direct subclasses of Throwable are Exception (with a capital E) and Error</a:t>
            </a:r>
          </a:p>
          <a:p>
            <a:pPr lvl="1">
              <a:buFont typeface="Courier New" panose="02070309020205020404" pitchFamily="49" charset="0"/>
              <a:buChar char="o"/>
            </a:pPr>
            <a:r>
              <a:rPr lang="en-US" dirty="0"/>
              <a:t>We can use try-catch(-finally) blocks to handle Exception-type objects and recover from the issue. Errors, on the other hand, are created when something external to the Java application goes wrong. You should NOT catch Errors within try-catch(-finally) blocks and attempt to handle them, because programs usually cannot recover after an Error occurs</a:t>
            </a:r>
          </a:p>
        </p:txBody>
      </p:sp>
      <p:pic>
        <p:nvPicPr>
          <p:cNvPr id="4" name="Picture 3">
            <a:extLst>
              <a:ext uri="{FF2B5EF4-FFF2-40B4-BE49-F238E27FC236}">
                <a16:creationId xmlns:a16="http://schemas.microsoft.com/office/drawing/2014/main" id="{062005B0-84FF-A1CF-9DED-58342277CA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15697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230B9-87F2-DA39-C86B-18C5FCD45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4051D-CE1E-CF7F-1F4D-1A84F3C0129B}"/>
              </a:ext>
            </a:extLst>
          </p:cNvPr>
          <p:cNvSpPr>
            <a:spLocks noGrp="1"/>
          </p:cNvSpPr>
          <p:nvPr>
            <p:ph type="title"/>
          </p:nvPr>
        </p:nvSpPr>
        <p:spPr/>
        <p:txBody>
          <a:bodyPr/>
          <a:lstStyle/>
          <a:p>
            <a:r>
              <a:rPr lang="en-US" dirty="0"/>
              <a:t>7.3 Java Exception Class Hierarchy</a:t>
            </a:r>
          </a:p>
        </p:txBody>
      </p:sp>
      <p:pic>
        <p:nvPicPr>
          <p:cNvPr id="6" name="Content Placeholder 5">
            <a:extLst>
              <a:ext uri="{FF2B5EF4-FFF2-40B4-BE49-F238E27FC236}">
                <a16:creationId xmlns:a16="http://schemas.microsoft.com/office/drawing/2014/main" id="{9487DE71-8442-EAD5-3BB9-78F7BD349CEB}"/>
              </a:ext>
            </a:extLst>
          </p:cNvPr>
          <p:cNvPicPr>
            <a:picLocks noGrp="1" noChangeAspect="1"/>
          </p:cNvPicPr>
          <p:nvPr>
            <p:ph idx="1"/>
          </p:nvPr>
        </p:nvPicPr>
        <p:blipFill>
          <a:blip r:embed="rId2"/>
          <a:stretch>
            <a:fillRect/>
          </a:stretch>
        </p:blipFill>
        <p:spPr>
          <a:xfrm>
            <a:off x="2802968" y="1825625"/>
            <a:ext cx="6532089" cy="4025900"/>
          </a:xfrm>
          <a:prstGeom prst="rect">
            <a:avLst/>
          </a:prstGeom>
        </p:spPr>
      </p:pic>
      <p:pic>
        <p:nvPicPr>
          <p:cNvPr id="4" name="Picture 3">
            <a:extLst>
              <a:ext uri="{FF2B5EF4-FFF2-40B4-BE49-F238E27FC236}">
                <a16:creationId xmlns:a16="http://schemas.microsoft.com/office/drawing/2014/main" id="{072231B8-F975-497B-567E-82FEE25B2A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452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46C51-583A-1CC9-1939-795238812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C0765-54DD-1625-DF76-6852CF27DC5C}"/>
              </a:ext>
            </a:extLst>
          </p:cNvPr>
          <p:cNvSpPr>
            <a:spLocks noGrp="1"/>
          </p:cNvSpPr>
          <p:nvPr>
            <p:ph type="title"/>
          </p:nvPr>
        </p:nvSpPr>
        <p:spPr/>
        <p:txBody>
          <a:bodyPr/>
          <a:lstStyle/>
          <a:p>
            <a:r>
              <a:rPr lang="en-US" dirty="0"/>
              <a:t>7.4 Checked vs. Unchecked Exceptions</a:t>
            </a:r>
          </a:p>
        </p:txBody>
      </p:sp>
      <p:pic>
        <p:nvPicPr>
          <p:cNvPr id="6" name="Content Placeholder 5">
            <a:extLst>
              <a:ext uri="{FF2B5EF4-FFF2-40B4-BE49-F238E27FC236}">
                <a16:creationId xmlns:a16="http://schemas.microsoft.com/office/drawing/2014/main" id="{B1B4149F-93B1-4DBF-0A90-896A795ED75C}"/>
              </a:ext>
            </a:extLst>
          </p:cNvPr>
          <p:cNvPicPr>
            <a:picLocks noGrp="1" noChangeAspect="1"/>
          </p:cNvPicPr>
          <p:nvPr>
            <p:ph idx="1"/>
          </p:nvPr>
        </p:nvPicPr>
        <p:blipFill>
          <a:blip r:embed="rId2"/>
          <a:stretch>
            <a:fillRect/>
          </a:stretch>
        </p:blipFill>
        <p:spPr>
          <a:xfrm>
            <a:off x="2247423" y="1849494"/>
            <a:ext cx="6830378" cy="4020111"/>
          </a:xfrm>
          <a:prstGeom prst="rect">
            <a:avLst/>
          </a:prstGeom>
        </p:spPr>
      </p:pic>
      <p:pic>
        <p:nvPicPr>
          <p:cNvPr id="4" name="Picture 3">
            <a:extLst>
              <a:ext uri="{FF2B5EF4-FFF2-40B4-BE49-F238E27FC236}">
                <a16:creationId xmlns:a16="http://schemas.microsoft.com/office/drawing/2014/main" id="{69150C18-B644-4114-837C-4923CA6A5F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66383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3410</TotalTime>
  <Words>631</Words>
  <Application>Microsoft Office PowerPoint</Application>
  <PresentationFormat>Widescreen</PresentationFormat>
  <Paragraphs>49</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Courier New</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7.1 What is an Exception?</vt:lpstr>
      <vt:lpstr>7.2 Exception Handling</vt:lpstr>
      <vt:lpstr>7.3 Java Exception Class Hierarchy</vt:lpstr>
      <vt:lpstr>7.3 Java Exception Class Hierarchy</vt:lpstr>
      <vt:lpstr>7.4 Checked vs. Unchecked Exceptions</vt:lpstr>
      <vt:lpstr>7.4 Checked vs. Unchecked Exceptions</vt:lpstr>
      <vt:lpstr>7.4 Checked vs. Unchecked Exceptions</vt:lpstr>
      <vt:lpstr>7.4 Checked vs. Unchecked Exceptions</vt:lpstr>
      <vt:lpstr>7.4 Checked vs. Unchecked Exceptions</vt:lpstr>
      <vt:lpstr>7.4 Checked vs. Unchecked Exceptions</vt:lpstr>
      <vt:lpstr>PowerPoint Presentation</vt:lpstr>
      <vt:lpstr>PowerPoint Presentation</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300</cp:revision>
  <dcterms:created xsi:type="dcterms:W3CDTF">2025-01-08T14:48:28Z</dcterms:created>
  <dcterms:modified xsi:type="dcterms:W3CDTF">2025-10-02T21:18:09Z</dcterms:modified>
</cp:coreProperties>
</file>